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07295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5872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86435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8180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557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4702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949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97903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74224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3374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3784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6194B83-B811-416F-BF49-558F21134DE9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721ED57-8F8D-4468-9773-164A08F95025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342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709ADC9-6EAF-4268-9415-1ED5ECFA2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825A310-FA02-3803-7CE5-EBDDF4B537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541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6C3548-889F-88D2-1DC8-981BDD9B0A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>
            <a:normAutofit/>
          </a:bodyPr>
          <a:lstStyle/>
          <a:p>
            <a:r>
              <a:rPr lang="es-ES" dirty="0"/>
              <a:t>Prehistoria en la Sierra de Segura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FDF6D2-9A26-D2F2-18EE-35C9FE4ACF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6" y="5186597"/>
            <a:ext cx="6831673" cy="867908"/>
          </a:xfrm>
        </p:spPr>
        <p:txBody>
          <a:bodyPr>
            <a:normAutofit/>
          </a:bodyPr>
          <a:lstStyle/>
          <a:p>
            <a:r>
              <a:rPr lang="es-ES" dirty="0"/>
              <a:t>Patrimonio Cultural y Artístico de Andalucía</a:t>
            </a:r>
          </a:p>
          <a:p>
            <a:r>
              <a:rPr lang="es-ES" dirty="0"/>
              <a:t>IES “Doctor Francisco Marín”. Siles.</a:t>
            </a:r>
          </a:p>
        </p:txBody>
      </p:sp>
    </p:spTree>
    <p:extLst>
      <p:ext uri="{BB962C8B-B14F-4D97-AF65-F5344CB8AC3E}">
        <p14:creationId xmlns:p14="http://schemas.microsoft.com/office/powerpoint/2010/main" val="1349584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F1687-0029-E0E2-67BF-F296AED5F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862" y="685800"/>
            <a:ext cx="4813332" cy="2157884"/>
          </a:xfrm>
        </p:spPr>
        <p:txBody>
          <a:bodyPr/>
          <a:lstStyle/>
          <a:p>
            <a:pPr algn="ctr"/>
            <a:r>
              <a:rPr lang="es-ES" dirty="0"/>
              <a:t>Condicionantes geográficos</a:t>
            </a:r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87877189-C14E-3C07-5161-64DCCEB97CBE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EA48C1-DBCB-79B4-10A9-71F899464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" sz="2400" b="1" dirty="0"/>
              <a:t>Paisaje propicio</a:t>
            </a:r>
            <a:r>
              <a:rPr lang="es-ES" sz="2400" dirty="0"/>
              <a:t>: 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riqueza cinegética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abundancia de agua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abundantes oquedades por el modelado calizo</a:t>
            </a:r>
          </a:p>
          <a:p>
            <a:pPr marL="342900" indent="-342900">
              <a:buFontTx/>
              <a:buChar char="-"/>
            </a:pPr>
            <a:r>
              <a:rPr lang="es-ES" sz="2400" dirty="0"/>
              <a:t>afloramientos de materia prima para la fabricación de útiles líticos.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4015CD9-423C-09FC-1A54-29F2EB7AE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857" y="1061884"/>
            <a:ext cx="6608612" cy="440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99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CEECBEF-C34B-1022-D21F-50DA5BE7C0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16" b="11451"/>
          <a:stretch>
            <a:fillRect/>
          </a:stretch>
        </p:blipFill>
        <p:spPr>
          <a:xfrm>
            <a:off x="20" y="-1"/>
            <a:ext cx="1219198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CBA2BA5-DF4D-437C-9273-F945CF857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7948" y="1838152"/>
            <a:ext cx="5607908" cy="372444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754EA86-2D7A-4D51-B5F6-DA6349D5F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1087261" y="1405049"/>
            <a:ext cx="2131466" cy="1830903"/>
          </a:xfrm>
          <a:custGeom>
            <a:avLst/>
            <a:gdLst>
              <a:gd name="connsiteX0" fmla="*/ 2308583 w 2308583"/>
              <a:gd name="connsiteY0" fmla="*/ 1983044 h 1983044"/>
              <a:gd name="connsiteX1" fmla="*/ 462 w 2308583"/>
              <a:gd name="connsiteY1" fmla="*/ 1983044 h 1983044"/>
              <a:gd name="connsiteX2" fmla="*/ 0 w 2308583"/>
              <a:gd name="connsiteY2" fmla="*/ 1711185 h 1983044"/>
              <a:gd name="connsiteX3" fmla="*/ 2022607 w 2308583"/>
              <a:gd name="connsiteY3" fmla="*/ 1712117 h 1983044"/>
              <a:gd name="connsiteX4" fmla="*/ 2022607 w 2308583"/>
              <a:gd name="connsiteY4" fmla="*/ 0 h 1983044"/>
              <a:gd name="connsiteX5" fmla="*/ 2308583 w 2308583"/>
              <a:gd name="connsiteY5" fmla="*/ 0 h 198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983044">
                <a:moveTo>
                  <a:pt x="2308583" y="1983044"/>
                </a:moveTo>
                <a:lnTo>
                  <a:pt x="462" y="1983044"/>
                </a:lnTo>
                <a:cubicBezTo>
                  <a:pt x="-462" y="1889214"/>
                  <a:pt x="923" y="1805015"/>
                  <a:pt x="0" y="1711185"/>
                </a:cubicBezTo>
                <a:lnTo>
                  <a:pt x="2022607" y="1712117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8CFD054C-73AB-ADD9-97B5-F490B5B70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959" y="2185352"/>
            <a:ext cx="4891887" cy="10259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9000"/>
              </a:lnSpc>
            </a:pPr>
            <a:r>
              <a:rPr lang="en-US" sz="3600"/>
              <a:t>Paleolítico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2107BE94-1634-04DF-11E5-401C8496F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959" y="3211287"/>
            <a:ext cx="4891887" cy="2068284"/>
          </a:xfrm>
        </p:spPr>
        <p:txBody>
          <a:bodyPr vert="horz" lIns="91440" tIns="45720" rIns="91440" bIns="45720" rtlCol="0">
            <a:normAutofit/>
          </a:bodyPr>
          <a:lstStyle/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dirty="0" err="1"/>
              <a:t>Pequeños</a:t>
            </a:r>
            <a:r>
              <a:rPr lang="en-US" dirty="0"/>
              <a:t> </a:t>
            </a:r>
            <a:r>
              <a:rPr lang="en-US" dirty="0" err="1"/>
              <a:t>grupos</a:t>
            </a:r>
            <a:r>
              <a:rPr lang="en-US" dirty="0"/>
              <a:t> de </a:t>
            </a:r>
            <a:r>
              <a:rPr lang="en-US" dirty="0" err="1"/>
              <a:t>cazadores</a:t>
            </a:r>
            <a:r>
              <a:rPr lang="en-US" dirty="0"/>
              <a:t>- </a:t>
            </a:r>
            <a:r>
              <a:rPr lang="en-US" dirty="0" err="1"/>
              <a:t>recolectores</a:t>
            </a:r>
            <a:endParaRPr lang="en-US" dirty="0"/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emplazamientos</a:t>
            </a:r>
            <a:r>
              <a:rPr lang="en-US" dirty="0"/>
              <a:t>: </a:t>
            </a:r>
            <a:r>
              <a:rPr lang="en-US" dirty="0" err="1"/>
              <a:t>hábitat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cuevas</a:t>
            </a:r>
            <a:r>
              <a:rPr lang="en-US" dirty="0"/>
              <a:t> y </a:t>
            </a:r>
            <a:r>
              <a:rPr lang="en-US" dirty="0" err="1"/>
              <a:t>abrigos</a:t>
            </a:r>
            <a:r>
              <a:rPr lang="en-US" dirty="0"/>
              <a:t> y </a:t>
            </a:r>
            <a:r>
              <a:rPr lang="en-US" dirty="0" err="1"/>
              <a:t>lugares</a:t>
            </a:r>
            <a:r>
              <a:rPr lang="en-US" dirty="0"/>
              <a:t> al </a:t>
            </a:r>
            <a:r>
              <a:rPr lang="en-US" dirty="0" err="1"/>
              <a:t>aire</a:t>
            </a:r>
            <a:r>
              <a:rPr lang="en-US" dirty="0"/>
              <a:t> libre </a:t>
            </a:r>
            <a:r>
              <a:rPr lang="en-US" dirty="0" err="1"/>
              <a:t>dedicados</a:t>
            </a:r>
            <a:r>
              <a:rPr lang="en-US" dirty="0"/>
              <a:t> a la </a:t>
            </a:r>
            <a:r>
              <a:rPr lang="en-US" dirty="0" err="1"/>
              <a:t>elaboración</a:t>
            </a:r>
            <a:r>
              <a:rPr lang="en-US" dirty="0"/>
              <a:t> de </a:t>
            </a:r>
            <a:r>
              <a:rPr lang="en-US" dirty="0" err="1"/>
              <a:t>instrumentos</a:t>
            </a:r>
            <a:r>
              <a:rPr lang="en-US" dirty="0"/>
              <a:t> </a:t>
            </a:r>
            <a:r>
              <a:rPr lang="en-US" dirty="0" err="1"/>
              <a:t>líticos</a:t>
            </a:r>
            <a:r>
              <a:rPr lang="en-US" dirty="0"/>
              <a:t> y </a:t>
            </a:r>
            <a:r>
              <a:rPr lang="en-US" dirty="0" err="1"/>
              <a:t>cazaderos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41128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C47D4F4-0CFE-4B87-8C7E-3681081D3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8C110B4-D26A-44C6-8576-236CA24E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CD4675-A751-7A31-30DA-B19B57C5C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750" y="4531058"/>
            <a:ext cx="4913384" cy="168347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9000"/>
              </a:lnSpc>
            </a:pPr>
            <a:r>
              <a:rPr lang="en-US" sz="4400"/>
              <a:t>Paleolítico Inferior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D77A1D5-29B0-FAD0-4E49-152C3C55C0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62" r="4969"/>
          <a:stretch>
            <a:fillRect/>
          </a:stretch>
        </p:blipFill>
        <p:spPr>
          <a:xfrm>
            <a:off x="706695" y="0"/>
            <a:ext cx="6050279" cy="3732653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BFD4DBB-3229-4DF6-A68A-CD91F8325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434936" y="4030294"/>
            <a:ext cx="1957171" cy="1103687"/>
          </a:xfrm>
          <a:custGeom>
            <a:avLst/>
            <a:gdLst>
              <a:gd name="connsiteX0" fmla="*/ 2017702 w 2017702"/>
              <a:gd name="connsiteY0" fmla="*/ 1137821 h 1137821"/>
              <a:gd name="connsiteX1" fmla="*/ 404 w 2017702"/>
              <a:gd name="connsiteY1" fmla="*/ 1137821 h 1137821"/>
              <a:gd name="connsiteX2" fmla="*/ 0 w 2017702"/>
              <a:gd name="connsiteY2" fmla="*/ 900216 h 1137821"/>
              <a:gd name="connsiteX3" fmla="*/ 1767759 w 2017702"/>
              <a:gd name="connsiteY3" fmla="*/ 901031 h 1137821"/>
              <a:gd name="connsiteX4" fmla="*/ 1767759 w 2017702"/>
              <a:gd name="connsiteY4" fmla="*/ 0 h 1137821"/>
              <a:gd name="connsiteX5" fmla="*/ 2017702 w 2017702"/>
              <a:gd name="connsiteY5" fmla="*/ 0 h 1137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7702" h="1137821">
                <a:moveTo>
                  <a:pt x="2017702" y="1137821"/>
                </a:moveTo>
                <a:lnTo>
                  <a:pt x="404" y="1137821"/>
                </a:lnTo>
                <a:cubicBezTo>
                  <a:pt x="-404" y="1055814"/>
                  <a:pt x="807" y="982224"/>
                  <a:pt x="0" y="900216"/>
                </a:cubicBezTo>
                <a:lnTo>
                  <a:pt x="1767759" y="901031"/>
                </a:lnTo>
                <a:lnTo>
                  <a:pt x="1767759" y="0"/>
                </a:lnTo>
                <a:lnTo>
                  <a:pt x="2017702" y="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483A08-08EC-2B77-E3D6-BCD1B2B63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53810" y="4531059"/>
            <a:ext cx="4718989" cy="1683474"/>
          </a:xfrm>
        </p:spPr>
        <p:txBody>
          <a:bodyPr vert="horz" lIns="91440" tIns="45720" rIns="91440" bIns="45720" rtlCol="0">
            <a:normAutofit/>
          </a:bodyPr>
          <a:lstStyle/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1800"/>
              <a:t>Industria lítica Achelense elaborada en cuarcita y otras rocas metamórficas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1800"/>
              <a:t>Principales yacimientos: Puente Mocho (Beas de Segura) y Cañada Hermosa (Santiago-Pontones)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92979E5-1F93-4CE3-975E-3CAEC618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796837" y="5311230"/>
            <a:ext cx="2042265" cy="1213486"/>
          </a:xfrm>
          <a:custGeom>
            <a:avLst/>
            <a:gdLst>
              <a:gd name="connsiteX0" fmla="*/ 1844618 w 2105428"/>
              <a:gd name="connsiteY0" fmla="*/ 0 h 1251016"/>
              <a:gd name="connsiteX1" fmla="*/ 2105428 w 2105428"/>
              <a:gd name="connsiteY1" fmla="*/ 0 h 1251016"/>
              <a:gd name="connsiteX2" fmla="*/ 2105428 w 2105428"/>
              <a:gd name="connsiteY2" fmla="*/ 1251016 h 1251016"/>
              <a:gd name="connsiteX3" fmla="*/ 421 w 2105428"/>
              <a:gd name="connsiteY3" fmla="*/ 1251016 h 1251016"/>
              <a:gd name="connsiteX4" fmla="*/ 0 w 2105428"/>
              <a:gd name="connsiteY4" fmla="*/ 1003081 h 1251016"/>
              <a:gd name="connsiteX5" fmla="*/ 1844618 w 2105428"/>
              <a:gd name="connsiteY5" fmla="*/ 1003931 h 1251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428" h="1251016">
                <a:moveTo>
                  <a:pt x="1844618" y="0"/>
                </a:moveTo>
                <a:lnTo>
                  <a:pt x="2105428" y="0"/>
                </a:lnTo>
                <a:lnTo>
                  <a:pt x="2105428" y="1251016"/>
                </a:lnTo>
                <a:lnTo>
                  <a:pt x="421" y="1251016"/>
                </a:lnTo>
                <a:cubicBezTo>
                  <a:pt x="-421" y="1165443"/>
                  <a:pt x="842" y="1088654"/>
                  <a:pt x="0" y="1003081"/>
                </a:cubicBezTo>
                <a:lnTo>
                  <a:pt x="1844618" y="1003931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2" name="Marcador de posición de imagen 11">
            <a:extLst>
              <a:ext uri="{FF2B5EF4-FFF2-40B4-BE49-F238E27FC236}">
                <a16:creationId xmlns:a16="http://schemas.microsoft.com/office/drawing/2014/main" id="{03556971-C9CC-D815-CA79-AAB2D30BC3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4226" r="4226"/>
          <a:stretch/>
        </p:blipFill>
        <p:spPr>
          <a:xfrm>
            <a:off x="7495831" y="38100"/>
            <a:ext cx="4106555" cy="422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381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FA9C8D-D2E0-4EC5-B173-67D69C47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9000"/>
              </a:lnSpc>
            </a:pPr>
            <a:r>
              <a:rPr lang="en-US" sz="4400"/>
              <a:t>Paleolítico Medio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4FA108-48F0-8585-FBF3-2A0A9B38C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2286000"/>
            <a:ext cx="3282694" cy="3581400"/>
          </a:xfrm>
        </p:spPr>
        <p:txBody>
          <a:bodyPr vert="horz" lIns="91440" tIns="45720" rIns="91440" bIns="45720" rtlCol="0">
            <a:normAutofit/>
          </a:bodyPr>
          <a:lstStyle/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2400" dirty="0"/>
              <a:t>Hombre de Neanderthal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2400" dirty="0" err="1"/>
              <a:t>Escasez</a:t>
            </a:r>
            <a:r>
              <a:rPr lang="en-US" sz="2400" dirty="0"/>
              <a:t> de </a:t>
            </a:r>
            <a:r>
              <a:rPr lang="en-US" sz="2400" dirty="0" err="1"/>
              <a:t>restos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la Comarca.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2400" dirty="0" err="1"/>
              <a:t>Dificultades</a:t>
            </a:r>
            <a:r>
              <a:rPr lang="en-US" sz="2400" dirty="0"/>
              <a:t> de habitat </a:t>
            </a:r>
            <a:r>
              <a:rPr lang="en-US" sz="2400" dirty="0" err="1"/>
              <a:t>por</a:t>
            </a:r>
            <a:r>
              <a:rPr lang="en-US" sz="2400" dirty="0"/>
              <a:t> las </a:t>
            </a:r>
            <a:r>
              <a:rPr lang="en-US" sz="2400" dirty="0" err="1"/>
              <a:t>glaciaciones</a:t>
            </a:r>
            <a:r>
              <a:rPr lang="en-US" sz="2400" dirty="0"/>
              <a:t>.</a:t>
            </a:r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6EDC5264-7603-5C2A-7909-1B35A691B3C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302" r="6302"/>
          <a:stretch/>
        </p:blipFill>
        <p:spPr>
          <a:xfrm>
            <a:off x="5742043" y="645106"/>
            <a:ext cx="5095912" cy="524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22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6C00C04-9F32-ED78-D927-7F06C08D1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106081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9000"/>
              </a:lnSpc>
            </a:pPr>
            <a:r>
              <a:rPr lang="en-US" sz="2800"/>
              <a:t>Paleolítico Superior</a:t>
            </a:r>
          </a:p>
        </p:txBody>
      </p:sp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85EDFF1F-78FF-D7DC-3BEA-D37408934C3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549" b="2549"/>
          <a:stretch/>
        </p:blipFill>
        <p:spPr>
          <a:xfrm>
            <a:off x="630673" y="239843"/>
            <a:ext cx="6264802" cy="6451416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93EACC-8418-E1D0-1931-02DEA6A40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1423" y="2286000"/>
            <a:ext cx="3053039" cy="3931920"/>
          </a:xfrm>
        </p:spPr>
        <p:txBody>
          <a:bodyPr vert="horz" lIns="91440" tIns="45720" rIns="91440" bIns="45720" rtlCol="0">
            <a:normAutofit/>
          </a:bodyPr>
          <a:lstStyle/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/>
              <a:t>Homo sapiens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/>
              <a:t>Principales yacimientos: Fuente Segura y Cueva del Nacimiento (Pontones)</a:t>
            </a:r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4495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44EBA0-B4EE-2301-6992-1DB1055E8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Epipaleolítico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E9C0150-735C-C379-2845-FAE3EA6DF1D1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5D860C-EFCA-2978-2417-A9F9FA372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1738859"/>
            <a:ext cx="3855720" cy="4931764"/>
          </a:xfrm>
        </p:spPr>
        <p:txBody>
          <a:bodyPr>
            <a:normAutofit/>
          </a:bodyPr>
          <a:lstStyle/>
          <a:p>
            <a:pPr marL="285750" indent="-285750" algn="just">
              <a:buFontTx/>
              <a:buChar char="-"/>
            </a:pPr>
            <a:r>
              <a:rPr lang="es-ES" dirty="0"/>
              <a:t>Periodo de transición hacia un clima más cálido.</a:t>
            </a:r>
          </a:p>
          <a:p>
            <a:pPr marL="285750" indent="-285750" algn="just">
              <a:buFontTx/>
              <a:buChar char="-"/>
            </a:pPr>
            <a:r>
              <a:rPr lang="es-ES" dirty="0"/>
              <a:t>Transición hacia el Neolítico con la domesticación de animales y el cultivo de cereales, este último muy limitado por los condicionantes del medio (pendientes, clima de montaña). Mantenimiento de loa importancia de la caza.</a:t>
            </a:r>
          </a:p>
          <a:p>
            <a:pPr marL="285750" indent="-285750" algn="just">
              <a:buFontTx/>
              <a:buChar char="-"/>
            </a:pPr>
            <a:r>
              <a:rPr lang="es-ES" dirty="0"/>
              <a:t> Inicio de la sedentarización estacional.</a:t>
            </a:r>
          </a:p>
          <a:p>
            <a:pPr marL="285750" indent="-285750" algn="just">
              <a:buFontTx/>
              <a:buChar char="-"/>
            </a:pPr>
            <a:r>
              <a:rPr lang="es-ES" dirty="0"/>
              <a:t>Industria microlaminar.</a:t>
            </a:r>
          </a:p>
          <a:p>
            <a:pPr marL="285750" indent="-285750" algn="just">
              <a:buFontTx/>
              <a:buChar char="-"/>
            </a:pPr>
            <a:r>
              <a:rPr lang="es-ES" dirty="0"/>
              <a:t>Principales yacimientos: Cueva del Nacimiento y Cañada Hermosa (Santiago-Pontones)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0126274-F58E-5348-5B76-8D7237821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334" y="914400"/>
            <a:ext cx="6491159" cy="504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463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D868099-6145-4BC0-A5EA-74BEF1776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B0958C-14CB-7C8E-6FD7-3E6923B50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1424" y="1110882"/>
            <a:ext cx="3053039" cy="61298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9000"/>
              </a:lnSpc>
            </a:pPr>
            <a:r>
              <a:rPr lang="en-US" sz="2800" dirty="0" err="1"/>
              <a:t>Neolítico</a:t>
            </a:r>
            <a:endParaRPr lang="en-US" sz="28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6113E68-D829-1447-E3AD-AF2BA1597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684" y="90036"/>
            <a:ext cx="5058529" cy="6677927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895067-D02C-BA16-07AD-C6CB36BC9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1423" y="1888761"/>
            <a:ext cx="3538260" cy="4879202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84048" indent="-384048" algn="just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1900" dirty="0"/>
              <a:t>Desarrollo de la </a:t>
            </a:r>
            <a:r>
              <a:rPr lang="en-US" sz="1900" dirty="0" err="1"/>
              <a:t>ganadería</a:t>
            </a:r>
            <a:r>
              <a:rPr lang="en-US" sz="1900" dirty="0"/>
              <a:t> y, </a:t>
            </a:r>
            <a:r>
              <a:rPr lang="en-US" sz="1900" dirty="0" err="1"/>
              <a:t>en</a:t>
            </a:r>
            <a:r>
              <a:rPr lang="en-US" sz="1900" dirty="0"/>
              <a:t> </a:t>
            </a:r>
            <a:r>
              <a:rPr lang="en-US" sz="1900" dirty="0" err="1"/>
              <a:t>menor</a:t>
            </a:r>
            <a:r>
              <a:rPr lang="en-US" sz="1900" dirty="0"/>
              <a:t> </a:t>
            </a:r>
            <a:r>
              <a:rPr lang="en-US" sz="1900" dirty="0" err="1"/>
              <a:t>medida</a:t>
            </a:r>
            <a:r>
              <a:rPr lang="en-US" sz="1900" dirty="0"/>
              <a:t>, de la </a:t>
            </a:r>
            <a:r>
              <a:rPr lang="en-US" sz="1900" dirty="0" err="1"/>
              <a:t>agricultura</a:t>
            </a:r>
            <a:r>
              <a:rPr lang="en-US" sz="1900" dirty="0"/>
              <a:t>; </a:t>
            </a:r>
            <a:r>
              <a:rPr lang="en-US" sz="1900" dirty="0" err="1"/>
              <a:t>sedentarización</a:t>
            </a:r>
            <a:r>
              <a:rPr lang="en-US" sz="1900" dirty="0"/>
              <a:t>; </a:t>
            </a:r>
            <a:r>
              <a:rPr lang="en-US" sz="1900" dirty="0" err="1"/>
              <a:t>cerámica</a:t>
            </a:r>
            <a:r>
              <a:rPr lang="en-US" sz="1900" dirty="0"/>
              <a:t> y </a:t>
            </a:r>
            <a:r>
              <a:rPr lang="en-US" sz="1900" dirty="0" err="1"/>
              <a:t>útiles</a:t>
            </a:r>
            <a:r>
              <a:rPr lang="en-US" sz="1900" dirty="0"/>
              <a:t> de piedra </a:t>
            </a:r>
            <a:r>
              <a:rPr lang="en-US" sz="1900" dirty="0" err="1"/>
              <a:t>pulimentada</a:t>
            </a:r>
            <a:r>
              <a:rPr lang="en-US" sz="1900" dirty="0"/>
              <a:t> y de material </a:t>
            </a:r>
            <a:r>
              <a:rPr lang="en-US" sz="1900" dirty="0" err="1"/>
              <a:t>óseo</a:t>
            </a:r>
            <a:r>
              <a:rPr lang="en-US" sz="1900" dirty="0"/>
              <a:t>; </a:t>
            </a:r>
            <a:r>
              <a:rPr lang="en-US" sz="1900" dirty="0" err="1"/>
              <a:t>nuevas</a:t>
            </a:r>
            <a:r>
              <a:rPr lang="en-US" sz="1900" dirty="0"/>
              <a:t> </a:t>
            </a:r>
            <a:r>
              <a:rPr lang="en-US" sz="1900" dirty="0" err="1"/>
              <a:t>herramientas</a:t>
            </a:r>
            <a:r>
              <a:rPr lang="en-US" sz="1900" dirty="0"/>
              <a:t> </a:t>
            </a:r>
            <a:r>
              <a:rPr lang="en-US" sz="1900" dirty="0" err="1"/>
              <a:t>como</a:t>
            </a:r>
            <a:r>
              <a:rPr lang="en-US" sz="1900" dirty="0"/>
              <a:t> la </a:t>
            </a:r>
            <a:r>
              <a:rPr lang="en-US" sz="1900" dirty="0" err="1"/>
              <a:t>hoz</a:t>
            </a:r>
            <a:r>
              <a:rPr lang="en-US" sz="1900" dirty="0"/>
              <a:t> y el </a:t>
            </a:r>
            <a:r>
              <a:rPr lang="en-US" sz="1900" dirty="0" err="1"/>
              <a:t>molino</a:t>
            </a:r>
            <a:r>
              <a:rPr lang="en-US" sz="1900" dirty="0"/>
              <a:t> de mano; </a:t>
            </a:r>
            <a:r>
              <a:rPr lang="en-US" sz="1900" dirty="0" err="1"/>
              <a:t>objetos</a:t>
            </a:r>
            <a:r>
              <a:rPr lang="en-US" sz="1900" dirty="0"/>
              <a:t> de </a:t>
            </a:r>
            <a:r>
              <a:rPr lang="en-US" sz="1900" dirty="0" err="1"/>
              <a:t>adorno</a:t>
            </a:r>
            <a:r>
              <a:rPr lang="en-US" sz="1900" dirty="0"/>
              <a:t>; </a:t>
            </a:r>
            <a:r>
              <a:rPr lang="en-US" sz="1900" dirty="0" err="1"/>
              <a:t>trabajo</a:t>
            </a:r>
            <a:r>
              <a:rPr lang="en-US" sz="1900" dirty="0"/>
              <a:t> del esparto y la </a:t>
            </a:r>
            <a:r>
              <a:rPr lang="en-US" sz="1900" dirty="0" err="1"/>
              <a:t>cestería</a:t>
            </a:r>
            <a:r>
              <a:rPr lang="en-US" sz="1900" dirty="0"/>
              <a:t>.</a:t>
            </a:r>
          </a:p>
          <a:p>
            <a:pPr marL="384048" indent="-384048" algn="just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1900" dirty="0" err="1"/>
              <a:t>Hábitat</a:t>
            </a:r>
            <a:r>
              <a:rPr lang="en-US" sz="1900" dirty="0"/>
              <a:t> </a:t>
            </a:r>
            <a:r>
              <a:rPr lang="en-US" sz="1900" dirty="0" err="1"/>
              <a:t>en</a:t>
            </a:r>
            <a:r>
              <a:rPr lang="en-US" sz="1900" dirty="0"/>
              <a:t> </a:t>
            </a:r>
            <a:r>
              <a:rPr lang="en-US" sz="1900" dirty="0" err="1"/>
              <a:t>cuevas</a:t>
            </a:r>
            <a:r>
              <a:rPr lang="en-US" sz="1900" dirty="0"/>
              <a:t> y </a:t>
            </a:r>
            <a:r>
              <a:rPr lang="en-US" sz="1900" dirty="0" err="1"/>
              <a:t>asentamientos</a:t>
            </a:r>
            <a:r>
              <a:rPr lang="en-US" sz="1900" dirty="0"/>
              <a:t> de cabañas al </a:t>
            </a:r>
            <a:r>
              <a:rPr lang="en-US" sz="1900" dirty="0" err="1"/>
              <a:t>aire</a:t>
            </a:r>
            <a:r>
              <a:rPr lang="en-US" sz="1900" dirty="0"/>
              <a:t> libre.</a:t>
            </a:r>
          </a:p>
          <a:p>
            <a:pPr marL="384048" indent="-384048" algn="just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1900" dirty="0"/>
              <a:t>Pinturas </a:t>
            </a:r>
            <a:r>
              <a:rPr lang="en-US" sz="1900" dirty="0" err="1"/>
              <a:t>rupestres</a:t>
            </a:r>
            <a:r>
              <a:rPr lang="en-US" sz="1900" dirty="0"/>
              <a:t> de Arte </a:t>
            </a:r>
            <a:r>
              <a:rPr lang="en-US" sz="1900" dirty="0" err="1"/>
              <a:t>Levantino</a:t>
            </a:r>
            <a:endParaRPr lang="en-US" sz="1900" dirty="0"/>
          </a:p>
          <a:p>
            <a:pPr marL="384048" indent="-384048" algn="just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1900" dirty="0" err="1"/>
              <a:t>Principales</a:t>
            </a:r>
            <a:r>
              <a:rPr lang="en-US" sz="1900" dirty="0"/>
              <a:t> </a:t>
            </a:r>
            <a:r>
              <a:rPr lang="en-US" sz="1900" dirty="0" err="1"/>
              <a:t>yacimientos</a:t>
            </a:r>
            <a:r>
              <a:rPr lang="en-US" sz="1900" dirty="0"/>
              <a:t>: Cueva del Nacimiento (Pontones) y casco </a:t>
            </a:r>
            <a:r>
              <a:rPr lang="en-US" sz="1900" dirty="0" err="1"/>
              <a:t>urbano</a:t>
            </a:r>
            <a:r>
              <a:rPr lang="en-US" sz="1900" dirty="0"/>
              <a:t> de </a:t>
            </a:r>
            <a:r>
              <a:rPr lang="en-US" sz="1900" dirty="0" err="1"/>
              <a:t>Hornos</a:t>
            </a:r>
            <a:r>
              <a:rPr lang="en-US" sz="1900" dirty="0"/>
              <a:t> de Segura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</a:pPr>
            <a:endParaRPr lang="en-US" sz="1400" dirty="0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CC1026F7-DECB-49B4-A565-518BBA445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7820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E807223-DF88-4D6D-970E-08919E5E02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B27761-FA81-F25C-393A-6C163633F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9000"/>
              </a:lnSpc>
            </a:pPr>
            <a:r>
              <a:rPr lang="en-US" sz="4400" dirty="0"/>
              <a:t>Arte </a:t>
            </a:r>
            <a:r>
              <a:rPr lang="en-US" sz="4400" dirty="0" err="1"/>
              <a:t>Levantino</a:t>
            </a:r>
            <a:endParaRPr lang="en-US" sz="4400" dirty="0"/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A0AD9080-FDEF-B5E2-E98B-92C39669C0A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b="21828"/>
          <a:stretch>
            <a:fillRect/>
          </a:stretch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531A617-292F-6592-003E-A8D36ACB0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00824" y="2171700"/>
            <a:ext cx="6176776" cy="3695700"/>
          </a:xfrm>
        </p:spPr>
        <p:txBody>
          <a:bodyPr vert="horz" lIns="91440" tIns="45720" rIns="91440" bIns="45720" rtlCol="0">
            <a:normAutofit/>
          </a:bodyPr>
          <a:lstStyle/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2400" dirty="0" err="1"/>
              <a:t>Temática</a:t>
            </a:r>
            <a:r>
              <a:rPr lang="en-US" sz="2400" dirty="0"/>
              <a:t>: </a:t>
            </a:r>
            <a:r>
              <a:rPr lang="en-US" sz="2400" dirty="0" err="1"/>
              <a:t>actividades</a:t>
            </a:r>
            <a:r>
              <a:rPr lang="en-US" sz="2400" dirty="0"/>
              <a:t> de caza </a:t>
            </a:r>
            <a:r>
              <a:rPr lang="en-US" sz="2400" dirty="0" err="1"/>
              <a:t>en</a:t>
            </a:r>
            <a:r>
              <a:rPr lang="en-US" sz="2400" dirty="0"/>
              <a:t> el </a:t>
            </a:r>
            <a:r>
              <a:rPr lang="en-US" sz="2400" dirty="0" err="1"/>
              <a:t>Neolitico</a:t>
            </a:r>
            <a:r>
              <a:rPr lang="en-US" sz="2400" dirty="0"/>
              <a:t> Medio y </a:t>
            </a:r>
            <a:r>
              <a:rPr lang="en-US" sz="2400" dirty="0" err="1"/>
              <a:t>manifestaciones</a:t>
            </a:r>
            <a:r>
              <a:rPr lang="en-US" sz="2400" dirty="0"/>
              <a:t> de </a:t>
            </a:r>
            <a:r>
              <a:rPr lang="en-US" sz="2400" dirty="0" err="1"/>
              <a:t>tipo</a:t>
            </a:r>
            <a:r>
              <a:rPr lang="en-US" sz="2400" dirty="0"/>
              <a:t> </a:t>
            </a:r>
            <a:r>
              <a:rPr lang="en-US" sz="2400" dirty="0" err="1"/>
              <a:t>esquemático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del </a:t>
            </a:r>
            <a:r>
              <a:rPr lang="en-US" sz="2400" dirty="0" err="1"/>
              <a:t>Neolítico</a:t>
            </a:r>
            <a:r>
              <a:rPr lang="en-US" sz="2400" dirty="0"/>
              <a:t> Medio a la Edad del Cobre.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2400" dirty="0" err="1"/>
              <a:t>Principales</a:t>
            </a:r>
            <a:r>
              <a:rPr lang="en-US" sz="2400" dirty="0"/>
              <a:t> </a:t>
            </a:r>
            <a:r>
              <a:rPr lang="en-US" sz="2400" dirty="0" err="1"/>
              <a:t>yacimientos</a:t>
            </a:r>
            <a:r>
              <a:rPr lang="en-US" sz="2400" dirty="0"/>
              <a:t>: Collado del </a:t>
            </a:r>
            <a:r>
              <a:rPr lang="en-US" sz="2400" dirty="0" err="1"/>
              <a:t>Guijarral</a:t>
            </a:r>
            <a:r>
              <a:rPr lang="en-US" sz="2400" dirty="0"/>
              <a:t>, Cueva de la Diosa Madre (</a:t>
            </a:r>
            <a:r>
              <a:rPr lang="en-US" sz="2400" dirty="0" err="1"/>
              <a:t>Yeste</a:t>
            </a:r>
            <a:r>
              <a:rPr lang="en-US" sz="2400" dirty="0"/>
              <a:t>), Abrigo de Arroyo </a:t>
            </a:r>
            <a:r>
              <a:rPr lang="en-US" sz="2400" dirty="0" err="1"/>
              <a:t>Frío</a:t>
            </a:r>
            <a:r>
              <a:rPr lang="en-US" sz="2400" dirty="0"/>
              <a:t>, Abrigo de la Cañada de la Cruz y Cuevas del </a:t>
            </a:r>
            <a:r>
              <a:rPr lang="en-US" sz="2400" dirty="0" err="1"/>
              <a:t>Engarbo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9275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B1C9756-4A56-2C1F-7C61-6AB1EE7C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9000"/>
              </a:lnSpc>
            </a:pPr>
            <a:r>
              <a:rPr lang="en-US" sz="4400"/>
              <a:t>Edad de los Metales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4EAD848-14A4-FA60-C68D-3516ABB9FF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2286000"/>
            <a:ext cx="3282694" cy="3581400"/>
          </a:xfrm>
        </p:spPr>
        <p:txBody>
          <a:bodyPr vert="horz" lIns="91440" tIns="45720" rIns="91440" bIns="45720" rtlCol="0">
            <a:normAutofit/>
          </a:bodyPr>
          <a:lstStyle/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1500"/>
              <a:t>Poblamiento en altura, estructuras defensivas, organización del territorio, jerarquización social, comunidades agro-ganaderas e introducción de la metalurgia.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1500"/>
              <a:t>Calcolítico: metalurgia del cobre, cerámica campaniforme, megalitismo, principal yacimiento en Hornos de Segura.</a:t>
            </a: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  <a:buChar char="-"/>
            </a:pPr>
            <a:r>
              <a:rPr lang="en-US" sz="1500"/>
              <a:t>Edad del Bronce: Cultura del Argar, enterramientos individuales en las viviendas y notable aumento del número de yacimientos, que se extienden por toda la comarca.</a:t>
            </a:r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D6188AFA-D657-7659-1806-0BE779AD094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217" r="11217"/>
          <a:stretch/>
        </p:blipFill>
        <p:spPr>
          <a:xfrm>
            <a:off x="5031467" y="1431050"/>
            <a:ext cx="7189880" cy="405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52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E49DE8-51EA-F533-2817-3DE800AA6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9914" y="685800"/>
            <a:ext cx="5127172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9000"/>
              </a:lnSpc>
            </a:pPr>
            <a:r>
              <a:rPr lang="en-US" sz="4400"/>
              <a:t>Para saber más…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7E2D8A-19BE-48A0-889C-CCAC02348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2ED22411-1726-1110-85F8-A3756324667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47" r="1447"/>
          <a:stretch/>
        </p:blipFill>
        <p:spPr>
          <a:xfrm>
            <a:off x="1023562" y="657783"/>
            <a:ext cx="5071256" cy="5222392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201A324-6565-9D7D-97E3-03123A933A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89914" y="2286000"/>
            <a:ext cx="5127172" cy="3581400"/>
          </a:xfrm>
        </p:spPr>
        <p:txBody>
          <a:bodyPr vert="horz" lIns="91440" tIns="45720" rIns="91440" bIns="45720" rtlCol="0">
            <a:normAutofit/>
          </a:bodyPr>
          <a:lstStyle/>
          <a:p>
            <a:pPr marL="384048" indent="-384048">
              <a:lnSpc>
                <a:spcPct val="94000"/>
              </a:lnSpc>
              <a:spcAft>
                <a:spcPts val="200"/>
              </a:spcAft>
            </a:pPr>
            <a:r>
              <a:rPr lang="en-US" sz="2400" dirty="0"/>
              <a:t>Sergio Rodríguez </a:t>
            </a:r>
            <a:r>
              <a:rPr lang="en-US" sz="2400" dirty="0" err="1"/>
              <a:t>Tahuste</a:t>
            </a:r>
            <a:r>
              <a:rPr lang="en-US" sz="2400" dirty="0"/>
              <a:t>: “</a:t>
            </a:r>
            <a:r>
              <a:rPr lang="en-US" sz="2400" dirty="0" err="1"/>
              <a:t>Introducción</a:t>
            </a:r>
            <a:r>
              <a:rPr lang="en-US" sz="2400" dirty="0"/>
              <a:t> a la </a:t>
            </a:r>
            <a:r>
              <a:rPr lang="en-US" sz="2400" dirty="0" err="1"/>
              <a:t>Prehistoria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la Sierra de Segura”, </a:t>
            </a:r>
            <a:r>
              <a:rPr lang="en-US" sz="2400" i="1" dirty="0"/>
              <a:t>Revista Cultura LA LLAVE</a:t>
            </a:r>
            <a:r>
              <a:rPr lang="en-US" sz="2400" dirty="0"/>
              <a:t>, </a:t>
            </a:r>
            <a:r>
              <a:rPr lang="en-US" sz="2400" dirty="0" err="1"/>
              <a:t>números</a:t>
            </a:r>
            <a:r>
              <a:rPr lang="en-US" sz="2400" dirty="0"/>
              <a:t> 5, 6 y 7.</a:t>
            </a:r>
          </a:p>
        </p:txBody>
      </p:sp>
    </p:spTree>
    <p:extLst>
      <p:ext uri="{BB962C8B-B14F-4D97-AF65-F5344CB8AC3E}">
        <p14:creationId xmlns:p14="http://schemas.microsoft.com/office/powerpoint/2010/main" val="3030799671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Recort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Recorte</Template>
  <TotalTime>57</TotalTime>
  <Words>455</Words>
  <Application>Microsoft Office PowerPoint</Application>
  <PresentationFormat>Panorámica</PresentationFormat>
  <Paragraphs>42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3" baseType="lpstr">
      <vt:lpstr>Franklin Gothic Book</vt:lpstr>
      <vt:lpstr>Recorte</vt:lpstr>
      <vt:lpstr>Prehistoria en la Sierra de Segura</vt:lpstr>
      <vt:lpstr>Condicionantes geográficos</vt:lpstr>
      <vt:lpstr>Paleolítico</vt:lpstr>
      <vt:lpstr>Paleolítico Inferior</vt:lpstr>
      <vt:lpstr>Paleolítico Medio</vt:lpstr>
      <vt:lpstr>Paleolítico Superior</vt:lpstr>
      <vt:lpstr>Epipaleolítico</vt:lpstr>
      <vt:lpstr>Neolítico</vt:lpstr>
      <vt:lpstr>Arte Levantino</vt:lpstr>
      <vt:lpstr>Edad de los Metales</vt:lpstr>
      <vt:lpstr>Para saber más…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Sala_profesores</dc:creator>
  <cp:lastModifiedBy>Sala_profesores</cp:lastModifiedBy>
  <cp:revision>6</cp:revision>
  <dcterms:created xsi:type="dcterms:W3CDTF">2026-10-23T07:16:50Z</dcterms:created>
  <dcterms:modified xsi:type="dcterms:W3CDTF">2026-10-23T08:14:14Z</dcterms:modified>
</cp:coreProperties>
</file>