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0080625" cy="567055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390" y="-96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504000" y="226080"/>
            <a:ext cx="9070200" cy="9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Segunda Revolución Industrial </a:t>
            </a:r>
            <a:endParaRPr lang="es-ES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e Imperialismo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504000" y="1326600"/>
            <a:ext cx="9070200" cy="32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8" name="Picture 2"/>
          <p:cNvPicPr/>
          <p:nvPr/>
        </p:nvPicPr>
        <p:blipFill>
          <a:blip r:embed="rId2"/>
          <a:stretch/>
        </p:blipFill>
        <p:spPr>
          <a:xfrm>
            <a:off x="281160" y="1394280"/>
            <a:ext cx="4762800" cy="3599640"/>
          </a:xfrm>
          <a:prstGeom prst="rect">
            <a:avLst/>
          </a:prstGeom>
          <a:ln>
            <a:noFill/>
          </a:ln>
        </p:spPr>
      </p:pic>
      <p:pic>
        <p:nvPicPr>
          <p:cNvPr id="79" name="Picture 3"/>
          <p:cNvPicPr/>
          <p:nvPr/>
        </p:nvPicPr>
        <p:blipFill>
          <a:blip r:embed="rId3"/>
          <a:stretch/>
        </p:blipFill>
        <p:spPr>
          <a:xfrm>
            <a:off x="5472360" y="1394280"/>
            <a:ext cx="4241160" cy="2120040"/>
          </a:xfrm>
          <a:prstGeom prst="rect">
            <a:avLst/>
          </a:prstGeom>
          <a:ln>
            <a:noFill/>
          </a:ln>
        </p:spPr>
      </p:pic>
      <p:pic>
        <p:nvPicPr>
          <p:cNvPr id="80" name="Picture 4"/>
          <p:cNvPicPr/>
          <p:nvPr/>
        </p:nvPicPr>
        <p:blipFill>
          <a:blip r:embed="rId4"/>
          <a:stretch/>
        </p:blipFill>
        <p:spPr>
          <a:xfrm>
            <a:off x="6084360" y="3642120"/>
            <a:ext cx="3016800" cy="194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Causas económicas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5" name="124 Imagen"/>
          <p:cNvPicPr/>
          <p:nvPr/>
        </p:nvPicPr>
        <p:blipFill>
          <a:blip r:embed="rId2"/>
          <a:stretch/>
        </p:blipFill>
        <p:spPr>
          <a:xfrm>
            <a:off x="144000" y="1080000"/>
            <a:ext cx="6119640" cy="4594680"/>
          </a:xfrm>
          <a:prstGeom prst="rect">
            <a:avLst/>
          </a:prstGeom>
          <a:ln>
            <a:noFill/>
          </a:ln>
        </p:spPr>
      </p:pic>
      <p:pic>
        <p:nvPicPr>
          <p:cNvPr id="126" name="125 Imagen"/>
          <p:cNvPicPr/>
          <p:nvPr/>
        </p:nvPicPr>
        <p:blipFill>
          <a:blip r:embed="rId3"/>
          <a:stretch/>
        </p:blipFill>
        <p:spPr>
          <a:xfrm>
            <a:off x="6048000" y="1008000"/>
            <a:ext cx="4000680" cy="2388600"/>
          </a:xfrm>
          <a:prstGeom prst="rect">
            <a:avLst/>
          </a:prstGeom>
          <a:ln>
            <a:noFill/>
          </a:ln>
        </p:spPr>
      </p:pic>
      <p:pic>
        <p:nvPicPr>
          <p:cNvPr id="127" name="126 Imagen"/>
          <p:cNvPicPr/>
          <p:nvPr/>
        </p:nvPicPr>
        <p:blipFill>
          <a:blip r:embed="rId4"/>
          <a:stretch/>
        </p:blipFill>
        <p:spPr>
          <a:xfrm>
            <a:off x="6790680" y="3548160"/>
            <a:ext cx="2784960" cy="212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Causas políticas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0" name="129 Imagen"/>
          <p:cNvPicPr/>
          <p:nvPr/>
        </p:nvPicPr>
        <p:blipFill>
          <a:blip r:embed="rId2"/>
          <a:stretch/>
        </p:blipFill>
        <p:spPr>
          <a:xfrm>
            <a:off x="144000" y="1080000"/>
            <a:ext cx="5681880" cy="4266000"/>
          </a:xfrm>
          <a:prstGeom prst="rect">
            <a:avLst/>
          </a:prstGeom>
          <a:ln>
            <a:noFill/>
          </a:ln>
        </p:spPr>
      </p:pic>
      <p:pic>
        <p:nvPicPr>
          <p:cNvPr id="131" name="130 Imagen"/>
          <p:cNvPicPr/>
          <p:nvPr/>
        </p:nvPicPr>
        <p:blipFill>
          <a:blip r:embed="rId3"/>
          <a:stretch/>
        </p:blipFill>
        <p:spPr>
          <a:xfrm>
            <a:off x="5544000" y="387720"/>
            <a:ext cx="4463640" cy="2851920"/>
          </a:xfrm>
          <a:prstGeom prst="rect">
            <a:avLst/>
          </a:prstGeom>
          <a:ln>
            <a:noFill/>
          </a:ln>
        </p:spPr>
      </p:pic>
      <p:pic>
        <p:nvPicPr>
          <p:cNvPr id="132" name="131 Imagen"/>
          <p:cNvPicPr/>
          <p:nvPr/>
        </p:nvPicPr>
        <p:blipFill>
          <a:blip r:embed="rId4"/>
          <a:stretch/>
        </p:blipFill>
        <p:spPr>
          <a:xfrm>
            <a:off x="6480000" y="3240000"/>
            <a:ext cx="3003480" cy="2398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Causas científicas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5" name="134 Imagen"/>
          <p:cNvPicPr/>
          <p:nvPr/>
        </p:nvPicPr>
        <p:blipFill>
          <a:blip r:embed="rId2"/>
          <a:stretch/>
        </p:blipFill>
        <p:spPr>
          <a:xfrm>
            <a:off x="183240" y="1033920"/>
            <a:ext cx="3200760" cy="4433040"/>
          </a:xfrm>
          <a:prstGeom prst="rect">
            <a:avLst/>
          </a:prstGeom>
          <a:ln>
            <a:noFill/>
          </a:ln>
        </p:spPr>
      </p:pic>
      <p:pic>
        <p:nvPicPr>
          <p:cNvPr id="136" name="135 Imagen"/>
          <p:cNvPicPr/>
          <p:nvPr/>
        </p:nvPicPr>
        <p:blipFill>
          <a:blip r:embed="rId3"/>
          <a:stretch/>
        </p:blipFill>
        <p:spPr>
          <a:xfrm>
            <a:off x="3600000" y="1171800"/>
            <a:ext cx="2419560" cy="1760400"/>
          </a:xfrm>
          <a:prstGeom prst="rect">
            <a:avLst/>
          </a:prstGeom>
          <a:ln>
            <a:noFill/>
          </a:ln>
        </p:spPr>
      </p:pic>
      <p:pic>
        <p:nvPicPr>
          <p:cNvPr id="137" name="136 Imagen"/>
          <p:cNvPicPr/>
          <p:nvPr/>
        </p:nvPicPr>
        <p:blipFill>
          <a:blip r:embed="rId4"/>
          <a:stretch/>
        </p:blipFill>
        <p:spPr>
          <a:xfrm>
            <a:off x="6141240" y="1296000"/>
            <a:ext cx="3866760" cy="3990600"/>
          </a:xfrm>
          <a:prstGeom prst="rect">
            <a:avLst/>
          </a:prstGeom>
          <a:ln>
            <a:noFill/>
          </a:ln>
        </p:spPr>
      </p:pic>
      <p:pic>
        <p:nvPicPr>
          <p:cNvPr id="138" name="137 Imagen"/>
          <p:cNvPicPr/>
          <p:nvPr/>
        </p:nvPicPr>
        <p:blipFill>
          <a:blip r:embed="rId5"/>
          <a:stretch/>
        </p:blipFill>
        <p:spPr>
          <a:xfrm>
            <a:off x="3960000" y="3072600"/>
            <a:ext cx="1801080" cy="247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Causas ideológicas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1" name="140 Imagen"/>
          <p:cNvPicPr/>
          <p:nvPr/>
        </p:nvPicPr>
        <p:blipFill>
          <a:blip r:embed="rId2"/>
          <a:stretch/>
        </p:blipFill>
        <p:spPr>
          <a:xfrm>
            <a:off x="347400" y="988920"/>
            <a:ext cx="2028600" cy="2569680"/>
          </a:xfrm>
          <a:prstGeom prst="rect">
            <a:avLst/>
          </a:prstGeom>
          <a:ln>
            <a:noFill/>
          </a:ln>
        </p:spPr>
      </p:pic>
      <p:pic>
        <p:nvPicPr>
          <p:cNvPr id="142" name="141 Imagen"/>
          <p:cNvPicPr/>
          <p:nvPr/>
        </p:nvPicPr>
        <p:blipFill>
          <a:blip r:embed="rId3"/>
          <a:stretch/>
        </p:blipFill>
        <p:spPr>
          <a:xfrm>
            <a:off x="216000" y="3744000"/>
            <a:ext cx="2985840" cy="1812960"/>
          </a:xfrm>
          <a:prstGeom prst="rect">
            <a:avLst/>
          </a:prstGeom>
          <a:ln>
            <a:noFill/>
          </a:ln>
        </p:spPr>
      </p:pic>
      <p:pic>
        <p:nvPicPr>
          <p:cNvPr id="143" name="142 Imagen"/>
          <p:cNvPicPr/>
          <p:nvPr/>
        </p:nvPicPr>
        <p:blipFill>
          <a:blip r:embed="rId4"/>
          <a:stretch/>
        </p:blipFill>
        <p:spPr>
          <a:xfrm>
            <a:off x="2520000" y="1008000"/>
            <a:ext cx="3888000" cy="2577960"/>
          </a:xfrm>
          <a:prstGeom prst="rect">
            <a:avLst/>
          </a:prstGeom>
          <a:ln>
            <a:noFill/>
          </a:ln>
        </p:spPr>
      </p:pic>
      <p:pic>
        <p:nvPicPr>
          <p:cNvPr id="144" name="143 Imagen"/>
          <p:cNvPicPr/>
          <p:nvPr/>
        </p:nvPicPr>
        <p:blipFill>
          <a:blip r:embed="rId5"/>
          <a:stretch/>
        </p:blipFill>
        <p:spPr>
          <a:xfrm>
            <a:off x="3378960" y="3816000"/>
            <a:ext cx="3173040" cy="1780560"/>
          </a:xfrm>
          <a:prstGeom prst="rect">
            <a:avLst/>
          </a:prstGeom>
          <a:ln>
            <a:noFill/>
          </a:ln>
        </p:spPr>
      </p:pic>
      <p:pic>
        <p:nvPicPr>
          <p:cNvPr id="145" name="144 Imagen"/>
          <p:cNvPicPr/>
          <p:nvPr/>
        </p:nvPicPr>
        <p:blipFill>
          <a:blip r:embed="rId6"/>
          <a:stretch/>
        </p:blipFill>
        <p:spPr>
          <a:xfrm>
            <a:off x="6548040" y="990360"/>
            <a:ext cx="3315960" cy="2652840"/>
          </a:xfrm>
          <a:prstGeom prst="rect">
            <a:avLst/>
          </a:prstGeom>
          <a:ln>
            <a:noFill/>
          </a:ln>
        </p:spPr>
      </p:pic>
      <p:pic>
        <p:nvPicPr>
          <p:cNvPr id="146" name="145 Imagen"/>
          <p:cNvPicPr/>
          <p:nvPr/>
        </p:nvPicPr>
        <p:blipFill>
          <a:blip r:embed="rId7"/>
          <a:stretch/>
        </p:blipFill>
        <p:spPr>
          <a:xfrm>
            <a:off x="6901920" y="3643200"/>
            <a:ext cx="2962080" cy="202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9" name="148 Imagen"/>
          <p:cNvPicPr/>
          <p:nvPr/>
        </p:nvPicPr>
        <p:blipFill>
          <a:blip r:embed="rId2"/>
          <a:stretch/>
        </p:blipFill>
        <p:spPr>
          <a:xfrm>
            <a:off x="1080000" y="144000"/>
            <a:ext cx="4208760" cy="5303520"/>
          </a:xfrm>
          <a:prstGeom prst="rect">
            <a:avLst/>
          </a:prstGeom>
          <a:ln>
            <a:noFill/>
          </a:ln>
        </p:spPr>
      </p:pic>
      <p:pic>
        <p:nvPicPr>
          <p:cNvPr id="150" name="149 Imagen"/>
          <p:cNvPicPr/>
          <p:nvPr/>
        </p:nvPicPr>
        <p:blipFill>
          <a:blip r:embed="rId3"/>
          <a:stretch/>
        </p:blipFill>
        <p:spPr>
          <a:xfrm>
            <a:off x="5616000" y="226080"/>
            <a:ext cx="3600000" cy="5250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152 Imagen"/>
          <p:cNvPicPr/>
          <p:nvPr/>
        </p:nvPicPr>
        <p:blipFill>
          <a:blip r:embed="rId2"/>
          <a:stretch/>
        </p:blipFill>
        <p:spPr>
          <a:xfrm>
            <a:off x="1152000" y="504000"/>
            <a:ext cx="7973640" cy="4998600"/>
          </a:xfrm>
          <a:prstGeom prst="rect">
            <a:avLst/>
          </a:prstGeom>
          <a:ln>
            <a:noFill/>
          </a:ln>
        </p:spPr>
      </p:pic>
      <p:pic>
        <p:nvPicPr>
          <p:cNvPr id="154" name="153 Imagen"/>
          <p:cNvPicPr/>
          <p:nvPr/>
        </p:nvPicPr>
        <p:blipFill>
          <a:blip r:embed="rId3"/>
          <a:stretch/>
        </p:blipFill>
        <p:spPr>
          <a:xfrm>
            <a:off x="5400000" y="1171800"/>
            <a:ext cx="4581720" cy="343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Formas de dominación colonial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7" name="156 Imagen"/>
          <p:cNvPicPr/>
          <p:nvPr/>
        </p:nvPicPr>
        <p:blipFill>
          <a:blip r:embed="rId2"/>
          <a:stretch/>
        </p:blipFill>
        <p:spPr>
          <a:xfrm>
            <a:off x="773640" y="1080000"/>
            <a:ext cx="8442360" cy="450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Formas de dominación colonial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0" name="159 Imagen"/>
          <p:cNvPicPr/>
          <p:nvPr/>
        </p:nvPicPr>
        <p:blipFill>
          <a:blip r:embed="rId2"/>
          <a:stretch/>
        </p:blipFill>
        <p:spPr>
          <a:xfrm>
            <a:off x="189000" y="1008000"/>
            <a:ext cx="5945760" cy="4464000"/>
          </a:xfrm>
          <a:prstGeom prst="rect">
            <a:avLst/>
          </a:prstGeom>
          <a:ln>
            <a:noFill/>
          </a:ln>
        </p:spPr>
      </p:pic>
      <p:pic>
        <p:nvPicPr>
          <p:cNvPr id="161" name="160 Imagen"/>
          <p:cNvPicPr/>
          <p:nvPr/>
        </p:nvPicPr>
        <p:blipFill>
          <a:blip r:embed="rId3"/>
          <a:stretch/>
        </p:blipFill>
        <p:spPr>
          <a:xfrm>
            <a:off x="6024600" y="1765080"/>
            <a:ext cx="3911400" cy="327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La expansión imperial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4" name="163 Imagen"/>
          <p:cNvPicPr/>
          <p:nvPr/>
        </p:nvPicPr>
        <p:blipFill>
          <a:blip r:embed="rId2"/>
          <a:stretch/>
        </p:blipFill>
        <p:spPr>
          <a:xfrm>
            <a:off x="1080000" y="1080000"/>
            <a:ext cx="7704000" cy="4558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Reparto de África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7" name="166 Imagen"/>
          <p:cNvPicPr/>
          <p:nvPr/>
        </p:nvPicPr>
        <p:blipFill>
          <a:blip r:embed="rId2"/>
          <a:stretch/>
        </p:blipFill>
        <p:spPr>
          <a:xfrm>
            <a:off x="1400400" y="1075680"/>
            <a:ext cx="7455600" cy="4468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Segunda Revolución Industrial: Características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504000" y="1611000"/>
            <a:ext cx="9071280" cy="352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Nuevas fuentes de energía (petróleo y electricidad)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Nuevas industrias motoras (automovilística, química)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Avance en transportes y comunicaciones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Fuerte concentración empresarial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Desarrollo del capitalismo financiero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Integración del mercado mundial de capitales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Mayor competencia del comercio internacional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Pérdida de la hegemonía británica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Acentuación del crecimiento demográfico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s-ES" sz="1800" b="0" strike="noStrike" spc="-1">
                <a:latin typeface="Arial"/>
              </a:rPr>
              <a:t>Corrientes migratorias internacionales</a:t>
            </a: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</p:txBody>
      </p:sp>
      <p:pic>
        <p:nvPicPr>
          <p:cNvPr id="83" name="Picture 7"/>
          <p:cNvPicPr/>
          <p:nvPr/>
        </p:nvPicPr>
        <p:blipFill>
          <a:blip r:embed="rId2"/>
          <a:stretch/>
        </p:blipFill>
        <p:spPr>
          <a:xfrm>
            <a:off x="6192360" y="1683000"/>
            <a:ext cx="3809160" cy="304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0" name="169 Imagen"/>
          <p:cNvPicPr/>
          <p:nvPr/>
        </p:nvPicPr>
        <p:blipFill>
          <a:blip r:embed="rId2"/>
          <a:stretch/>
        </p:blipFill>
        <p:spPr>
          <a:xfrm>
            <a:off x="648000" y="77760"/>
            <a:ext cx="3527280" cy="5466240"/>
          </a:xfrm>
          <a:prstGeom prst="rect">
            <a:avLst/>
          </a:prstGeom>
          <a:ln>
            <a:noFill/>
          </a:ln>
        </p:spPr>
      </p:pic>
      <p:pic>
        <p:nvPicPr>
          <p:cNvPr id="171" name="170 Imagen"/>
          <p:cNvPicPr/>
          <p:nvPr/>
        </p:nvPicPr>
        <p:blipFill>
          <a:blip r:embed="rId3"/>
          <a:stretch/>
        </p:blipFill>
        <p:spPr>
          <a:xfrm>
            <a:off x="4536000" y="197280"/>
            <a:ext cx="4896000" cy="3474720"/>
          </a:xfrm>
          <a:prstGeom prst="rect">
            <a:avLst/>
          </a:prstGeom>
          <a:ln>
            <a:noFill/>
          </a:ln>
        </p:spPr>
      </p:pic>
      <p:pic>
        <p:nvPicPr>
          <p:cNvPr id="172" name="171 Imagen"/>
          <p:cNvPicPr/>
          <p:nvPr/>
        </p:nvPicPr>
        <p:blipFill>
          <a:blip r:embed="rId4"/>
          <a:stretch/>
        </p:blipFill>
        <p:spPr>
          <a:xfrm>
            <a:off x="5400000" y="3779280"/>
            <a:ext cx="2808000" cy="183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Reparto de Asia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5" name="174 Imagen"/>
          <p:cNvPicPr/>
          <p:nvPr/>
        </p:nvPicPr>
        <p:blipFill>
          <a:blip r:embed="rId2"/>
          <a:stretch/>
        </p:blipFill>
        <p:spPr>
          <a:xfrm>
            <a:off x="216000" y="1008000"/>
            <a:ext cx="6910920" cy="4438080"/>
          </a:xfrm>
          <a:prstGeom prst="rect">
            <a:avLst/>
          </a:prstGeom>
          <a:ln>
            <a:noFill/>
          </a:ln>
        </p:spPr>
      </p:pic>
      <p:pic>
        <p:nvPicPr>
          <p:cNvPr id="176" name="175 Imagen"/>
          <p:cNvPicPr/>
          <p:nvPr/>
        </p:nvPicPr>
        <p:blipFill>
          <a:blip r:embed="rId3"/>
          <a:stretch/>
        </p:blipFill>
        <p:spPr>
          <a:xfrm>
            <a:off x="7246800" y="3495960"/>
            <a:ext cx="2617200" cy="1472040"/>
          </a:xfrm>
          <a:prstGeom prst="rect">
            <a:avLst/>
          </a:prstGeom>
          <a:ln>
            <a:noFill/>
          </a:ln>
        </p:spPr>
      </p:pic>
      <p:pic>
        <p:nvPicPr>
          <p:cNvPr id="177" name="176 Imagen"/>
          <p:cNvPicPr/>
          <p:nvPr/>
        </p:nvPicPr>
        <p:blipFill>
          <a:blip r:embed="rId4"/>
          <a:stretch/>
        </p:blipFill>
        <p:spPr>
          <a:xfrm>
            <a:off x="7291800" y="1291680"/>
            <a:ext cx="2500200" cy="1948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Imperialismo estadounidense y japonés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0" name="179 Imagen"/>
          <p:cNvPicPr/>
          <p:nvPr/>
        </p:nvPicPr>
        <p:blipFill>
          <a:blip r:embed="rId2"/>
          <a:stretch/>
        </p:blipFill>
        <p:spPr>
          <a:xfrm>
            <a:off x="216000" y="1041120"/>
            <a:ext cx="5544000" cy="4430880"/>
          </a:xfrm>
          <a:prstGeom prst="rect">
            <a:avLst/>
          </a:prstGeom>
          <a:ln>
            <a:noFill/>
          </a:ln>
        </p:spPr>
      </p:pic>
      <p:pic>
        <p:nvPicPr>
          <p:cNvPr id="181" name="180 Imagen"/>
          <p:cNvPicPr/>
          <p:nvPr/>
        </p:nvPicPr>
        <p:blipFill>
          <a:blip r:embed="rId3"/>
          <a:stretch/>
        </p:blipFill>
        <p:spPr>
          <a:xfrm>
            <a:off x="6504480" y="1008000"/>
            <a:ext cx="2855520" cy="1712160"/>
          </a:xfrm>
          <a:prstGeom prst="rect">
            <a:avLst/>
          </a:prstGeom>
          <a:ln>
            <a:noFill/>
          </a:ln>
        </p:spPr>
      </p:pic>
      <p:pic>
        <p:nvPicPr>
          <p:cNvPr id="182" name="181 Imagen"/>
          <p:cNvPicPr/>
          <p:nvPr/>
        </p:nvPicPr>
        <p:blipFill>
          <a:blip r:embed="rId4"/>
          <a:stretch/>
        </p:blipFill>
        <p:spPr>
          <a:xfrm>
            <a:off x="7632000" y="2745360"/>
            <a:ext cx="2415600" cy="1358640"/>
          </a:xfrm>
          <a:prstGeom prst="rect">
            <a:avLst/>
          </a:prstGeom>
          <a:ln>
            <a:noFill/>
          </a:ln>
        </p:spPr>
      </p:pic>
      <p:pic>
        <p:nvPicPr>
          <p:cNvPr id="183" name="182 Imagen"/>
          <p:cNvPicPr/>
          <p:nvPr/>
        </p:nvPicPr>
        <p:blipFill>
          <a:blip r:embed="rId5"/>
          <a:stretch/>
        </p:blipFill>
        <p:spPr>
          <a:xfrm>
            <a:off x="5832000" y="2759400"/>
            <a:ext cx="1751040" cy="1416600"/>
          </a:xfrm>
          <a:prstGeom prst="rect">
            <a:avLst/>
          </a:prstGeom>
          <a:ln>
            <a:noFill/>
          </a:ln>
        </p:spPr>
      </p:pic>
      <p:pic>
        <p:nvPicPr>
          <p:cNvPr id="184" name="183 Imagen"/>
          <p:cNvPicPr/>
          <p:nvPr/>
        </p:nvPicPr>
        <p:blipFill>
          <a:blip r:embed="rId6"/>
          <a:stretch/>
        </p:blipFill>
        <p:spPr>
          <a:xfrm>
            <a:off x="6768000" y="4320000"/>
            <a:ext cx="2592000" cy="128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 smtClean="0"/>
              <a:t>Consecuencias</a:t>
            </a:r>
            <a:endParaRPr lang="es-ES" sz="4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963067"/>
            <a:ext cx="60769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02" y="1220415"/>
            <a:ext cx="3344965" cy="406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316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dirty="0" smtClean="0"/>
              <a:t>Conclusiones</a:t>
            </a:r>
            <a:endParaRPr lang="es-ES" sz="44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1283779"/>
            <a:ext cx="5573596" cy="363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123728"/>
            <a:ext cx="3901508" cy="271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34" y="2895286"/>
            <a:ext cx="2660755" cy="269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82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Nuevas fuentes de energía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6" name="Picture 2"/>
          <p:cNvPicPr/>
          <p:nvPr/>
        </p:nvPicPr>
        <p:blipFill>
          <a:blip r:embed="rId2"/>
          <a:stretch/>
        </p:blipFill>
        <p:spPr>
          <a:xfrm>
            <a:off x="431640" y="1179000"/>
            <a:ext cx="3242520" cy="2261520"/>
          </a:xfrm>
          <a:prstGeom prst="rect">
            <a:avLst/>
          </a:prstGeom>
          <a:ln>
            <a:noFill/>
          </a:ln>
        </p:spPr>
      </p:pic>
      <p:pic>
        <p:nvPicPr>
          <p:cNvPr id="87" name="Picture 3"/>
          <p:cNvPicPr/>
          <p:nvPr/>
        </p:nvPicPr>
        <p:blipFill>
          <a:blip r:embed="rId3"/>
          <a:stretch/>
        </p:blipFill>
        <p:spPr>
          <a:xfrm>
            <a:off x="443880" y="3555360"/>
            <a:ext cx="3218760" cy="1810440"/>
          </a:xfrm>
          <a:prstGeom prst="rect">
            <a:avLst/>
          </a:prstGeom>
          <a:ln>
            <a:noFill/>
          </a:ln>
        </p:spPr>
      </p:pic>
      <p:pic>
        <p:nvPicPr>
          <p:cNvPr id="88" name="Picture 4"/>
          <p:cNvPicPr/>
          <p:nvPr/>
        </p:nvPicPr>
        <p:blipFill>
          <a:blip r:embed="rId4"/>
          <a:stretch/>
        </p:blipFill>
        <p:spPr>
          <a:xfrm>
            <a:off x="3825360" y="1826280"/>
            <a:ext cx="6111000" cy="302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Nuevas industrias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1" name="Picture 2"/>
          <p:cNvPicPr/>
          <p:nvPr/>
        </p:nvPicPr>
        <p:blipFill>
          <a:blip r:embed="rId2"/>
          <a:stretch/>
        </p:blipFill>
        <p:spPr>
          <a:xfrm>
            <a:off x="216000" y="1050120"/>
            <a:ext cx="4028400" cy="2261520"/>
          </a:xfrm>
          <a:prstGeom prst="rect">
            <a:avLst/>
          </a:prstGeom>
          <a:ln>
            <a:noFill/>
          </a:ln>
        </p:spPr>
      </p:pic>
      <p:pic>
        <p:nvPicPr>
          <p:cNvPr id="92" name="91 Imagen"/>
          <p:cNvPicPr/>
          <p:nvPr/>
        </p:nvPicPr>
        <p:blipFill>
          <a:blip r:embed="rId3"/>
          <a:stretch/>
        </p:blipFill>
        <p:spPr>
          <a:xfrm>
            <a:off x="936000" y="3384000"/>
            <a:ext cx="2807640" cy="2139840"/>
          </a:xfrm>
          <a:prstGeom prst="rect">
            <a:avLst/>
          </a:prstGeom>
          <a:ln>
            <a:noFill/>
          </a:ln>
        </p:spPr>
      </p:pic>
      <p:pic>
        <p:nvPicPr>
          <p:cNvPr id="93" name="92 Imagen"/>
          <p:cNvPicPr/>
          <p:nvPr/>
        </p:nvPicPr>
        <p:blipFill>
          <a:blip r:embed="rId4"/>
          <a:stretch/>
        </p:blipFill>
        <p:spPr>
          <a:xfrm>
            <a:off x="4006800" y="3384000"/>
            <a:ext cx="2328840" cy="2247480"/>
          </a:xfrm>
          <a:prstGeom prst="rect">
            <a:avLst/>
          </a:prstGeom>
          <a:ln>
            <a:noFill/>
          </a:ln>
        </p:spPr>
      </p:pic>
      <p:pic>
        <p:nvPicPr>
          <p:cNvPr id="94" name="93 Imagen"/>
          <p:cNvPicPr/>
          <p:nvPr/>
        </p:nvPicPr>
        <p:blipFill>
          <a:blip r:embed="rId5"/>
          <a:stretch/>
        </p:blipFill>
        <p:spPr>
          <a:xfrm>
            <a:off x="4470120" y="1040040"/>
            <a:ext cx="1649520" cy="2199600"/>
          </a:xfrm>
          <a:prstGeom prst="rect">
            <a:avLst/>
          </a:prstGeom>
          <a:ln>
            <a:noFill/>
          </a:ln>
        </p:spPr>
      </p:pic>
      <p:pic>
        <p:nvPicPr>
          <p:cNvPr id="95" name="94 Imagen"/>
          <p:cNvPicPr/>
          <p:nvPr/>
        </p:nvPicPr>
        <p:blipFill>
          <a:blip r:embed="rId6"/>
          <a:stretch/>
        </p:blipFill>
        <p:spPr>
          <a:xfrm>
            <a:off x="6336000" y="1080000"/>
            <a:ext cx="3591000" cy="2087640"/>
          </a:xfrm>
          <a:prstGeom prst="rect">
            <a:avLst/>
          </a:prstGeom>
          <a:ln>
            <a:noFill/>
          </a:ln>
        </p:spPr>
      </p:pic>
      <p:pic>
        <p:nvPicPr>
          <p:cNvPr id="96" name="95 Imagen"/>
          <p:cNvPicPr/>
          <p:nvPr/>
        </p:nvPicPr>
        <p:blipFill>
          <a:blip r:embed="rId7"/>
          <a:stretch/>
        </p:blipFill>
        <p:spPr>
          <a:xfrm>
            <a:off x="6552000" y="3282840"/>
            <a:ext cx="3131640" cy="235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Transportes y comunicaciones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9" name="Picture 2"/>
          <p:cNvPicPr/>
          <p:nvPr/>
        </p:nvPicPr>
        <p:blipFill>
          <a:blip r:embed="rId2"/>
          <a:stretch/>
        </p:blipFill>
        <p:spPr>
          <a:xfrm>
            <a:off x="6274800" y="1000440"/>
            <a:ext cx="3444840" cy="2311200"/>
          </a:xfrm>
          <a:prstGeom prst="rect">
            <a:avLst/>
          </a:prstGeom>
          <a:ln>
            <a:noFill/>
          </a:ln>
        </p:spPr>
      </p:pic>
      <p:pic>
        <p:nvPicPr>
          <p:cNvPr id="100" name="Picture 3"/>
          <p:cNvPicPr/>
          <p:nvPr/>
        </p:nvPicPr>
        <p:blipFill>
          <a:blip r:embed="rId3"/>
          <a:stretch/>
        </p:blipFill>
        <p:spPr>
          <a:xfrm>
            <a:off x="387000" y="3411360"/>
            <a:ext cx="4148640" cy="2073960"/>
          </a:xfrm>
          <a:prstGeom prst="rect">
            <a:avLst/>
          </a:prstGeom>
          <a:ln>
            <a:noFill/>
          </a:ln>
        </p:spPr>
      </p:pic>
      <p:pic>
        <p:nvPicPr>
          <p:cNvPr id="101" name="100 Imagen"/>
          <p:cNvPicPr/>
          <p:nvPr/>
        </p:nvPicPr>
        <p:blipFill>
          <a:blip r:embed="rId4"/>
          <a:stretch/>
        </p:blipFill>
        <p:spPr>
          <a:xfrm>
            <a:off x="360000" y="1008000"/>
            <a:ext cx="1945080" cy="2291760"/>
          </a:xfrm>
          <a:prstGeom prst="rect">
            <a:avLst/>
          </a:prstGeom>
          <a:ln>
            <a:noFill/>
          </a:ln>
        </p:spPr>
      </p:pic>
      <p:pic>
        <p:nvPicPr>
          <p:cNvPr id="102" name="101 Imagen"/>
          <p:cNvPicPr/>
          <p:nvPr/>
        </p:nvPicPr>
        <p:blipFill>
          <a:blip r:embed="rId5"/>
          <a:stretch/>
        </p:blipFill>
        <p:spPr>
          <a:xfrm>
            <a:off x="2880000" y="998280"/>
            <a:ext cx="3350160" cy="2313360"/>
          </a:xfrm>
          <a:prstGeom prst="rect">
            <a:avLst/>
          </a:prstGeom>
          <a:ln>
            <a:noFill/>
          </a:ln>
        </p:spPr>
      </p:pic>
      <p:pic>
        <p:nvPicPr>
          <p:cNvPr id="103" name="102 Imagen"/>
          <p:cNvPicPr/>
          <p:nvPr/>
        </p:nvPicPr>
        <p:blipFill>
          <a:blip r:embed="rId6"/>
          <a:stretch/>
        </p:blipFill>
        <p:spPr>
          <a:xfrm>
            <a:off x="4667400" y="3387960"/>
            <a:ext cx="3540240" cy="2111400"/>
          </a:xfrm>
          <a:prstGeom prst="rect">
            <a:avLst/>
          </a:prstGeom>
          <a:ln>
            <a:noFill/>
          </a:ln>
        </p:spPr>
      </p:pic>
      <p:pic>
        <p:nvPicPr>
          <p:cNvPr id="104" name="103 Imagen"/>
          <p:cNvPicPr/>
          <p:nvPr/>
        </p:nvPicPr>
        <p:blipFill>
          <a:blip r:embed="rId7"/>
          <a:stretch/>
        </p:blipFill>
        <p:spPr>
          <a:xfrm>
            <a:off x="8280000" y="3528000"/>
            <a:ext cx="1767240" cy="186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Nuevas potencias industriales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7" name="106 Imagen"/>
          <p:cNvPicPr/>
          <p:nvPr/>
        </p:nvPicPr>
        <p:blipFill>
          <a:blip r:embed="rId2"/>
          <a:stretch/>
        </p:blipFill>
        <p:spPr>
          <a:xfrm>
            <a:off x="125640" y="1141560"/>
            <a:ext cx="3330000" cy="4399560"/>
          </a:xfrm>
          <a:prstGeom prst="rect">
            <a:avLst/>
          </a:prstGeom>
          <a:ln>
            <a:noFill/>
          </a:ln>
        </p:spPr>
      </p:pic>
      <p:pic>
        <p:nvPicPr>
          <p:cNvPr id="108" name="107 Imagen"/>
          <p:cNvPicPr/>
          <p:nvPr/>
        </p:nvPicPr>
        <p:blipFill>
          <a:blip r:embed="rId3"/>
          <a:stretch/>
        </p:blipFill>
        <p:spPr>
          <a:xfrm>
            <a:off x="3744000" y="1447920"/>
            <a:ext cx="6108840" cy="3591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Concentración empresarial y desarrollo del capitalismo financiero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1" name="Picture 2"/>
          <p:cNvPicPr/>
          <p:nvPr/>
        </p:nvPicPr>
        <p:blipFill>
          <a:blip r:embed="rId2"/>
          <a:stretch/>
        </p:blipFill>
        <p:spPr>
          <a:xfrm>
            <a:off x="5441040" y="1323720"/>
            <a:ext cx="4537440" cy="4219920"/>
          </a:xfrm>
          <a:prstGeom prst="rect">
            <a:avLst/>
          </a:prstGeom>
          <a:ln>
            <a:noFill/>
          </a:ln>
        </p:spPr>
      </p:pic>
      <p:pic>
        <p:nvPicPr>
          <p:cNvPr id="112" name="111 Imagen"/>
          <p:cNvPicPr/>
          <p:nvPr/>
        </p:nvPicPr>
        <p:blipFill>
          <a:blip r:embed="rId3"/>
          <a:stretch/>
        </p:blipFill>
        <p:spPr>
          <a:xfrm>
            <a:off x="241200" y="1346760"/>
            <a:ext cx="2854440" cy="2174040"/>
          </a:xfrm>
          <a:prstGeom prst="rect">
            <a:avLst/>
          </a:prstGeom>
          <a:ln>
            <a:noFill/>
          </a:ln>
        </p:spPr>
      </p:pic>
      <p:pic>
        <p:nvPicPr>
          <p:cNvPr id="113" name="112 Imagen"/>
          <p:cNvPicPr/>
          <p:nvPr/>
        </p:nvPicPr>
        <p:blipFill>
          <a:blip r:embed="rId4"/>
          <a:stretch/>
        </p:blipFill>
        <p:spPr>
          <a:xfrm>
            <a:off x="3312000" y="1353600"/>
            <a:ext cx="1913760" cy="2390040"/>
          </a:xfrm>
          <a:prstGeom prst="rect">
            <a:avLst/>
          </a:prstGeom>
          <a:ln>
            <a:noFill/>
          </a:ln>
        </p:spPr>
      </p:pic>
      <p:pic>
        <p:nvPicPr>
          <p:cNvPr id="114" name="113 Imagen"/>
          <p:cNvPicPr/>
          <p:nvPr/>
        </p:nvPicPr>
        <p:blipFill>
          <a:blip r:embed="rId5"/>
          <a:stretch/>
        </p:blipFill>
        <p:spPr>
          <a:xfrm>
            <a:off x="1368000" y="3867480"/>
            <a:ext cx="2807640" cy="160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504000" y="132120"/>
            <a:ext cx="9071280" cy="113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Crecimiento demográfico y grandes migraciones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7" name="116 Imagen"/>
          <p:cNvPicPr/>
          <p:nvPr/>
        </p:nvPicPr>
        <p:blipFill>
          <a:blip r:embed="rId2"/>
          <a:stretch/>
        </p:blipFill>
        <p:spPr>
          <a:xfrm>
            <a:off x="288000" y="1302480"/>
            <a:ext cx="2266200" cy="2009160"/>
          </a:xfrm>
          <a:prstGeom prst="rect">
            <a:avLst/>
          </a:prstGeom>
          <a:ln>
            <a:noFill/>
          </a:ln>
        </p:spPr>
      </p:pic>
      <p:pic>
        <p:nvPicPr>
          <p:cNvPr id="118" name="117 Imagen"/>
          <p:cNvPicPr/>
          <p:nvPr/>
        </p:nvPicPr>
        <p:blipFill>
          <a:blip r:embed="rId3"/>
          <a:stretch/>
        </p:blipFill>
        <p:spPr>
          <a:xfrm>
            <a:off x="216000" y="3384000"/>
            <a:ext cx="2694960" cy="2152080"/>
          </a:xfrm>
          <a:prstGeom prst="rect">
            <a:avLst/>
          </a:prstGeom>
          <a:ln>
            <a:noFill/>
          </a:ln>
        </p:spPr>
      </p:pic>
      <p:pic>
        <p:nvPicPr>
          <p:cNvPr id="119" name="118 Imagen"/>
          <p:cNvPicPr/>
          <p:nvPr/>
        </p:nvPicPr>
        <p:blipFill>
          <a:blip r:embed="rId4"/>
          <a:stretch/>
        </p:blipFill>
        <p:spPr>
          <a:xfrm>
            <a:off x="3051000" y="1326600"/>
            <a:ext cx="6878160" cy="378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</a:rPr>
              <a:t>El Imperialismo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2" name="121 Imagen"/>
          <p:cNvPicPr/>
          <p:nvPr/>
        </p:nvPicPr>
        <p:blipFill>
          <a:blip r:embed="rId2"/>
          <a:stretch/>
        </p:blipFill>
        <p:spPr>
          <a:xfrm>
            <a:off x="792000" y="973800"/>
            <a:ext cx="8351640" cy="458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119</Words>
  <Application>Microsoft Office PowerPoint</Application>
  <PresentationFormat>Personalizado</PresentationFormat>
  <Paragraphs>32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Consecuencias</vt:lpstr>
      <vt:lpstr>Conclusiones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dc:description/>
  <cp:lastModifiedBy>usuario</cp:lastModifiedBy>
  <cp:revision>21</cp:revision>
  <dcterms:created xsi:type="dcterms:W3CDTF">2021-11-02T12:01:59Z</dcterms:created>
  <dcterms:modified xsi:type="dcterms:W3CDTF">2021-11-23T15:22:32Z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Personalizado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